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2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828800"/>
            <a:ext cx="10362895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1B365D"/>
                </a:solidFill>
                <a:latin typeface="Arial"/>
              </a:defRPr>
            </a:pPr>
            <a:r>
              <a:rPr dirty="0" err="1"/>
              <a:t>Индекс</a:t>
            </a:r>
            <a:r>
              <a:rPr dirty="0"/>
              <a:t> </a:t>
            </a:r>
            <a:r>
              <a:rPr dirty="0" err="1"/>
              <a:t>школьного</a:t>
            </a:r>
            <a:r>
              <a:rPr dirty="0"/>
              <a:t> </a:t>
            </a:r>
            <a:r>
              <a:rPr dirty="0" err="1"/>
              <a:t>благополучия</a:t>
            </a:r>
            <a:endParaRPr dirty="0"/>
          </a:p>
          <a:p>
            <a:pPr>
              <a:spcBef>
                <a:spcPts val="2000"/>
              </a:spcBef>
              <a:defRPr sz="2200">
                <a:solidFill>
                  <a:srgbClr val="333333"/>
                </a:solidFill>
                <a:latin typeface="Arial"/>
              </a:defRPr>
            </a:pPr>
            <a:r>
              <a:rPr dirty="0" err="1"/>
              <a:t>Новая</a:t>
            </a:r>
            <a:r>
              <a:rPr dirty="0"/>
              <a:t>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поддержки</a:t>
            </a:r>
            <a:r>
              <a:rPr dirty="0"/>
              <a:t> и </a:t>
            </a:r>
            <a:r>
              <a:rPr dirty="0" err="1"/>
              <a:t>безопасности</a:t>
            </a:r>
            <a:r>
              <a:rPr dirty="0"/>
              <a:t> </a:t>
            </a:r>
            <a:r>
              <a:rPr dirty="0" err="1"/>
              <a:t>детей</a:t>
            </a:r>
            <a:br>
              <a:rPr dirty="0"/>
            </a:br>
            <a:r>
              <a:rPr dirty="0"/>
              <a:t>МБОУ СОШ с. </a:t>
            </a:r>
            <a:r>
              <a:rPr dirty="0" err="1"/>
              <a:t>Чумикан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B365D"/>
                </a:solidFill>
              </a:defRPr>
            </a:pPr>
            <a:r>
              <a:t>Главные приоритеты для наших детей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333333"/>
                </a:solidFill>
              </a:defRPr>
            </a:pPr>
            <a:r>
              <a:t>• Психологический комфорт и абсолютная безопасность в школе.</a:t>
            </a:r>
          </a:p>
          <a:p>
            <a:pPr>
              <a:spcAft>
                <a:spcPts val="1400"/>
              </a:spcAft>
              <a:defRPr sz="2200">
                <a:solidFill>
                  <a:srgbClr val="333333"/>
                </a:solidFill>
              </a:defRPr>
            </a:pPr>
            <a:r>
              <a:t>• Умение решать конфликты и споры словами, без применения силы.</a:t>
            </a:r>
          </a:p>
          <a:p>
            <a:pPr>
              <a:spcAft>
                <a:spcPts val="1400"/>
              </a:spcAft>
              <a:defRPr sz="2200">
                <a:solidFill>
                  <a:srgbClr val="333333"/>
                </a:solidFill>
              </a:defRPr>
            </a:pPr>
            <a:r>
              <a:t>• Уважение к личным границам каждого ребенка.</a:t>
            </a:r>
          </a:p>
          <a:p>
            <a:pPr>
              <a:spcAft>
                <a:spcPts val="1400"/>
              </a:spcAft>
              <a:defRPr sz="2200">
                <a:solidFill>
                  <a:srgbClr val="333333"/>
                </a:solidFill>
              </a:defRPr>
            </a:pPr>
            <a:r>
              <a:t>• Раннее выявление скрытых проблем: изоляции тихих детей или нарастающей агрессии.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73152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B365D"/>
                </a:solidFill>
              </a:defRPr>
            </a:pPr>
            <a:r>
              <a:t>Развеиваем страхи родительского сообщества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333333"/>
                </a:solidFill>
              </a:defRPr>
            </a:pPr>
            <a:r>
              <a:t>✔ Объективность: балл ставит не один учитель, а команда (классный руководитель, учителя-предметники, психолог).</a:t>
            </a:r>
          </a:p>
          <a:p>
            <a:pPr>
              <a:spcAft>
                <a:spcPts val="1400"/>
              </a:spcAft>
              <a:defRPr sz="2000">
                <a:solidFill>
                  <a:srgbClr val="333333"/>
                </a:solidFill>
              </a:defRPr>
            </a:pPr>
            <a:r>
              <a:t>✔ Конфиденциальность: результаты доступны только вам в личном кабинете электронного дневника.</a:t>
            </a:r>
          </a:p>
          <a:p>
            <a:pPr>
              <a:spcAft>
                <a:spcPts val="1400"/>
              </a:spcAft>
              <a:defRPr sz="2000">
                <a:solidFill>
                  <a:srgbClr val="333333"/>
                </a:solidFill>
              </a:defRPr>
            </a:pPr>
            <a:r>
              <a:t>✔ Никакого влияния на аттестат: индекс выносится в отдельную графу и не пересекается с оценками по предметам.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73152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B365D"/>
                </a:solidFill>
              </a:defRPr>
            </a:pPr>
            <a:r>
              <a:t>4 главных критерия оценки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1. Дисциплинированность и безопасность: соблюдение правил, опрятный вид, знание норм ПБ, электробезопасности и поведения при ЧС.</a:t>
            </a:r>
          </a:p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2. Общение со сверстниками: конструктивный диалог, решение споров словами, отсутствие травли и умышленной агрессии.</a:t>
            </a:r>
          </a:p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3. Взаимодействие со взрослыми: уважительное отношение к педагогам и персоналу, выполнение классных поручений.</a:t>
            </a:r>
          </a:p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4. Правомерное поведение: отсутствие опасных проступков (хулиганство, вандализм), безопасность для общества.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73152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B365D"/>
                </a:solidFill>
              </a:defRPr>
            </a:pPr>
            <a:r>
              <a:t>Уровни благополучия в конце четверти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2E7D32"/>
                </a:solidFill>
              </a:defRPr>
            </a:pPr>
            <a:r>
              <a:t>🟢 Образцовое поведение (24–30 баллов): Ребенок отлично адаптирован, активен, дружелюбен.</a:t>
            </a:r>
          </a:p>
          <a:p>
            <a:pPr>
              <a:spcAft>
                <a:spcPts val="1400"/>
              </a:spcAft>
              <a:defRPr sz="1800">
                <a:solidFill>
                  <a:srgbClr val="F57F17"/>
                </a:solidFill>
              </a:defRPr>
            </a:pPr>
            <a:r>
              <a:t>🟡 Допустимое поведение (10–23 балла): Базовые правила соблюдаются, точечные моменты мягко корректируются.</a:t>
            </a:r>
          </a:p>
          <a:p>
            <a:pPr>
              <a:defRPr sz="1800">
                <a:solidFill>
                  <a:srgbClr val="C62828"/>
                </a:solidFill>
              </a:defRPr>
            </a:pPr>
            <a:r>
              <a:t>🔴 Недопустимое поведение (0–9 баллов): Сигнал для школы и семьи, что ребенку тяжело в коллективе и нужна помощь.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73152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B365D"/>
                </a:solidFill>
              </a:defRPr>
            </a:pPr>
            <a:r>
              <a:t>Бережный подход к детям с ОВЗ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✔ Оценка на основе индивидуальной динамики конкретного ребенка, а не средних показателей класса.</a:t>
            </a:r>
          </a:p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✔ Учет особенностей здоровья и психофизического развития (согласно рекомендациям Минпросвещения).</a:t>
            </a:r>
          </a:p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✔ Критерий — усвоение элементарных способов безопасного поведения и личный прогресс, а не идеальное соответствие рамкам.</a:t>
            </a:r>
          </a:p>
          <a:p>
            <a:pPr>
              <a:spcAft>
                <a:spcPts val="1200"/>
              </a:spcAft>
              <a:defRPr sz="1800">
                <a:solidFill>
                  <a:srgbClr val="333333"/>
                </a:solidFill>
              </a:defRPr>
            </a:pPr>
            <a:r>
              <a:t>✔ Полное отсутствие сравнения детей друг с другом.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828800"/>
            <a:ext cx="10362895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1B365D"/>
                </a:solidFill>
              </a:defRPr>
            </a:pPr>
            <a:r>
              <a:rPr dirty="0" err="1"/>
              <a:t>Давайте</a:t>
            </a:r>
            <a:r>
              <a:rPr dirty="0"/>
              <a:t> </a:t>
            </a:r>
            <a:r>
              <a:rPr dirty="0" err="1"/>
              <a:t>сделаем</a:t>
            </a:r>
            <a:r>
              <a:rPr dirty="0"/>
              <a:t> </a:t>
            </a:r>
            <a:r>
              <a:rPr dirty="0" err="1"/>
              <a:t>школу</a:t>
            </a:r>
            <a:r>
              <a:rPr dirty="0"/>
              <a:t> </a:t>
            </a:r>
            <a:r>
              <a:rPr dirty="0" err="1"/>
              <a:t>безопасной</a:t>
            </a:r>
            <a:r>
              <a:rPr dirty="0"/>
              <a:t> </a:t>
            </a:r>
            <a:r>
              <a:rPr dirty="0" err="1"/>
              <a:t>вместе</a:t>
            </a:r>
            <a:r>
              <a:rPr dirty="0"/>
              <a:t>!</a:t>
            </a:r>
          </a:p>
          <a:p>
            <a:pPr algn="ctr">
              <a:spcBef>
                <a:spcPts val="2000"/>
              </a:spcBef>
              <a:defRPr sz="2000">
                <a:solidFill>
                  <a:srgbClr val="333333"/>
                </a:solidFill>
              </a:defRPr>
            </a:pPr>
            <a:r>
              <a:rPr dirty="0" err="1"/>
              <a:t>Положительная</a:t>
            </a:r>
            <a:r>
              <a:rPr dirty="0"/>
              <a:t> </a:t>
            </a:r>
            <a:r>
              <a:rPr dirty="0" err="1"/>
              <a:t>динамика</a:t>
            </a:r>
            <a:r>
              <a:rPr dirty="0"/>
              <a:t> </a:t>
            </a:r>
            <a:r>
              <a:rPr dirty="0" err="1"/>
              <a:t>поведения</a:t>
            </a:r>
            <a:r>
              <a:rPr dirty="0"/>
              <a:t> </a:t>
            </a:r>
            <a:r>
              <a:rPr dirty="0" err="1"/>
              <a:t>станет</a:t>
            </a:r>
            <a:r>
              <a:rPr dirty="0"/>
              <a:t> </a:t>
            </a:r>
            <a:r>
              <a:rPr dirty="0" err="1"/>
              <a:t>ключевым</a:t>
            </a:r>
            <a:r>
              <a:rPr dirty="0"/>
              <a:t> </a:t>
            </a:r>
            <a:r>
              <a:rPr dirty="0" err="1"/>
              <a:t>фактором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распределении</a:t>
            </a:r>
            <a:r>
              <a:rPr dirty="0"/>
              <a:t> </a:t>
            </a:r>
            <a:r>
              <a:rPr dirty="0" err="1"/>
              <a:t>школьных</a:t>
            </a:r>
            <a:r>
              <a:rPr dirty="0"/>
              <a:t> </a:t>
            </a:r>
            <a:r>
              <a:rPr dirty="0" err="1"/>
              <a:t>поощрений</a:t>
            </a:r>
            <a:r>
              <a:rPr dirty="0"/>
              <a:t> (</a:t>
            </a:r>
            <a:r>
              <a:rPr dirty="0" err="1"/>
              <a:t>экскурсии</a:t>
            </a:r>
            <a:r>
              <a:rPr dirty="0"/>
              <a:t>, </a:t>
            </a:r>
            <a:r>
              <a:rPr dirty="0" err="1"/>
              <a:t>путевки</a:t>
            </a:r>
            <a:r>
              <a:rPr lang="ru-RU" dirty="0"/>
              <a:t>, смотры</a:t>
            </a:r>
            <a:r>
              <a:rPr dirty="0"/>
              <a:t>).</a:t>
            </a:r>
            <a:br>
              <a:rPr dirty="0"/>
            </a:br>
            <a:br>
              <a:rPr dirty="0"/>
            </a:br>
            <a:r>
              <a:rPr dirty="0" err="1"/>
              <a:t>Будем</a:t>
            </a:r>
            <a:r>
              <a:rPr dirty="0"/>
              <a:t> </a:t>
            </a:r>
            <a:r>
              <a:rPr dirty="0" err="1"/>
              <a:t>рады</a:t>
            </a:r>
            <a:r>
              <a:rPr dirty="0"/>
              <a:t> </a:t>
            </a:r>
            <a:r>
              <a:rPr dirty="0" err="1"/>
              <a:t>ответить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ваши</a:t>
            </a:r>
            <a:r>
              <a:rPr dirty="0"/>
              <a:t> </a:t>
            </a:r>
            <a:r>
              <a:rPr dirty="0" err="1"/>
              <a:t>вопросы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331</Words>
  <Application>Microsoft Office PowerPoint</Application>
  <PresentationFormat>Широкоэкранный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Honor</cp:lastModifiedBy>
  <cp:revision>2</cp:revision>
  <dcterms:created xsi:type="dcterms:W3CDTF">2013-01-27T09:14:16Z</dcterms:created>
  <dcterms:modified xsi:type="dcterms:W3CDTF">2026-09-14T04:04:54Z</dcterms:modified>
  <cp:category/>
</cp:coreProperties>
</file>